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Montserrat Black"/>
      <p:bold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P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MontserratBlack-bold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Cross Validation Cross-validation scores with 1nn: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0.3382 0.3406 0.3464 0.3382 0.3454 0.36 0.3424 0.3404 0.352 0.3496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cross-validation report 3nn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0.3308 0.327 0.3326 0.3236 0.3306 0.3402 0.3294 0.3258 0.326 0.331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Cross validation centroid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0.2696 0.2768 0.2656 0.256 0.2858 0.2708 0.26 0.2704 0.2672 0.2724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ad4bdb744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g2ad4bdb744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2 Layers 128 neurons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Elapsed time: 289.39s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Epoch Training Acc Training Loss Validation Acc Validation Loss Learning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10 0.489 1.428 0.482 1.465 0.0008365050817683717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2 Layers 256 neurons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Elapsed time: 463.74s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10 0.496 1.432 0.471 1.479 0.0008365050817683717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 Layers 256 neurons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Elapsed time: 412.73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3 0.516 1.357 0.490 1.447 0.0008365050817683717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 layers 128 neurons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Elapsed time: 283.95s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3 0.489 1.428 0.482 1.465 0.0008365050817683717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5" name="Google Shape;12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60 iters are enough for the svm from scratch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1" name="Google Shape;13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RBFNeuralNetwork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4.1.1 Random center initializing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n_centers=500, rbf_width=10.0 Training Accuracy: 46.10% Test Accuracy: 45.53% Elapsed time 152.99s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n_centers=500, rbf_width=0.5 Training Accuracy: 10.92% Test Accuracy: 10.00% Elapsed time 52.28s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n_centers=500, rbf_width=5 Training Accuracy: 37.34% Test Accuracy: 37.01% Elapsed time 76.32s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n_centers=100, rbf_width=5 Training Accuracy: 31.55% Test Accuracy: 31.81% Elapsed time 22.66s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n_centers=100, rbf_width=10 Training Accuracy: 40.08% Test Accuracy: 39.96% Elapsed time 39.26s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n_centers=1000, rbf_width=10 Training Accuracy: 47.81% Test Accuracy: 46.92% Elapsed time 313.51s (without pca)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4.1.2 K-means initializer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n_centers=500, rbf_width=10 Training Accuracy: 44.11% Test Accuracy: 43.63% Elapsed time 3431.12s (without pca)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n_centers=100, rbf_width=10 Training Accuracy: 39.47% Test Accuracy: 39.61% Elapsed time 1637s</a:t>
            </a:r>
            <a:r>
              <a:rPr lang="en">
                <a:solidFill>
                  <a:schemeClr val="dk1"/>
                </a:solidFill>
              </a:rPr>
              <a:t> (without pca)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n_centers=10, rbf_width=10 Training Accuracy: 29.30% Test Accuracy: 30.30% Elapsed time 208.29s</a:t>
            </a:r>
            <a:r>
              <a:rPr lang="en">
                <a:solidFill>
                  <a:schemeClr val="dk1"/>
                </a:solidFill>
              </a:rPr>
              <a:t> (without pca)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RBFNeuralNetwork Torch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n_centers=500, rbf_width=2 Accuracy: 44.18% Elapsed time: 219.74s (with pca)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K-means initializer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lr=0.01 , weight_decay = 1e-6 Accuracy test: 42.98% Elapsed time: 454.57s</a:t>
            </a:r>
            <a:r>
              <a:rPr lang="en">
                <a:solidFill>
                  <a:schemeClr val="dk1"/>
                </a:solidFill>
              </a:rPr>
              <a:t> (with pca)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K-means initializer per class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lr=0.01,weight_decay = 1e-6 Accuracy for test data 44.44% Elapsed time: 303.76s</a:t>
            </a:r>
            <a:r>
              <a:rPr lang="en">
                <a:solidFill>
                  <a:schemeClr val="dk1"/>
                </a:solidFill>
              </a:rPr>
              <a:t> (with pca)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lr=0.008 weight 1e-6 These parameters had the best results. The accuracy was 45.29% and the loss from the training data 1.5321.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Nearest Neighbour: acc= 35.39% time= 34.5s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 Nearest Neighbours: acc= 33% time= 41.5s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Nearest Centroid algorithm: acc= 27.7%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Adam:  acc= 48% loss= 1.464 time= 168.06S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Polynomial kernel</a:t>
            </a:r>
            <a:r>
              <a:rPr lang="en"/>
              <a:t>: 42% 203.72s (BATCHED : we should use PCA)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RBF Neural Network 46.86% accuracy  Elapsed time  89.44s (pca)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RBF Neural Network torch 45.29% Accuracy 1.5321 Loss  Elapsed time  290.37s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2" name="Google Shape;532;p11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11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11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11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1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7" name="Google Shape;537;p11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8" name="Google Shape;538;p11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9" name="Google Shape;539;p11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40" name="Google Shape;540;p11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541" name="Google Shape;541;p1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11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552" name="Google Shape;552;p1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2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4" name="Google Shape;564;p12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65" name="Google Shape;565;p12"/>
          <p:cNvGrpSpPr/>
          <p:nvPr/>
        </p:nvGrpSpPr>
        <p:grpSpPr>
          <a:xfrm rot="10800000">
            <a:off x="4305914" y="3662227"/>
            <a:ext cx="5036265" cy="4113315"/>
            <a:chOff x="4780389" y="2513200"/>
            <a:chExt cx="5036265" cy="4113315"/>
          </a:xfrm>
        </p:grpSpPr>
        <p:grpSp>
          <p:nvGrpSpPr>
            <p:cNvPr id="566" name="Google Shape;566;p1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67" name="Google Shape;567;p1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8" name="Google Shape;568;p1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69" name="Google Shape;569;p1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570" name="Google Shape;570;p1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1" name="Google Shape;571;p1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2" name="Google Shape;572;p1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3" name="Google Shape;573;p1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4" name="Google Shape;574;p1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5" name="Google Shape;575;p1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6" name="Google Shape;576;p1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7" name="Google Shape;577;p1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8" name="Google Shape;578;p1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9" name="Google Shape;579;p1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0" name="Google Shape;580;p1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1" name="Google Shape;581;p1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2" name="Google Shape;582;p1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3" name="Google Shape;583;p1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4" name="Google Shape;584;p1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5" name="Google Shape;585;p1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" name="Google Shape;586;p1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" name="Google Shape;587;p1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8" name="Google Shape;588;p1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9" name="Google Shape;589;p1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0" name="Google Shape;590;p1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1" name="Google Shape;591;p1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2" name="Google Shape;592;p1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" name="Google Shape;593;p1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" name="Google Shape;594;p1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5" name="Google Shape;595;p1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6" name="Google Shape;596;p1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7" name="Google Shape;597;p1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98" name="Google Shape;598;p1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1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1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1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1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1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1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1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06" name="Google Shape;606;p1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12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610" name="Google Shape;610;p1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611" name="Google Shape;611;p1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2" name="Google Shape;612;p1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613" name="Google Shape;613;p1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14" name="Google Shape;614;p1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5" name="Google Shape;615;p1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6" name="Google Shape;616;p1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7" name="Google Shape;617;p1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8" name="Google Shape;618;p1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" name="Google Shape;619;p1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0" name="Google Shape;620;p1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1" name="Google Shape;621;p1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2" name="Google Shape;622;p1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3" name="Google Shape;623;p1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4" name="Google Shape;624;p1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5" name="Google Shape;625;p1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" name="Google Shape;626;p1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7" name="Google Shape;627;p1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8" name="Google Shape;628;p1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9" name="Google Shape;629;p1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0" name="Google Shape;630;p1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1" name="Google Shape;631;p1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" name="Google Shape;632;p1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" name="Google Shape;633;p1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4" name="Google Shape;634;p1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5" name="Google Shape;635;p1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6" name="Google Shape;636;p1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7" name="Google Shape;637;p1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8" name="Google Shape;638;p1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" name="Google Shape;639;p1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" name="Google Shape;640;p1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1" name="Google Shape;641;p1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42" name="Google Shape;642;p1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1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1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1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1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1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1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1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50" name="Google Shape;650;p1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55" name="Google Shape;655;p13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656" name="Google Shape;656;p1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4"/>
          <p:cNvSpPr txBox="1"/>
          <p:nvPr>
            <p:ph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8" name="Google Shape;668;p14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69" name="Google Shape;669;p14"/>
          <p:cNvSpPr txBox="1"/>
          <p:nvPr>
            <p:ph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14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1" name="Google Shape;671;p14"/>
          <p:cNvSpPr txBox="1"/>
          <p:nvPr>
            <p:ph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2" name="Google Shape;672;p14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73" name="Google Shape;673;p14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674" name="Google Shape;674;p1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14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685" name="Google Shape;685;p1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5"/>
          <p:cNvGrpSpPr/>
          <p:nvPr/>
        </p:nvGrpSpPr>
        <p:grpSpPr>
          <a:xfrm rot="10800000">
            <a:off x="5530217" y="3662226"/>
            <a:ext cx="3811962" cy="1913484"/>
            <a:chOff x="4673664" y="4413932"/>
            <a:chExt cx="3811962" cy="1913484"/>
          </a:xfrm>
        </p:grpSpPr>
        <p:grpSp>
          <p:nvGrpSpPr>
            <p:cNvPr id="697" name="Google Shape;697;p15"/>
            <p:cNvGrpSpPr/>
            <p:nvPr/>
          </p:nvGrpSpPr>
          <p:grpSpPr>
            <a:xfrm>
              <a:off x="4673664" y="4413932"/>
              <a:ext cx="3811962" cy="1913484"/>
              <a:chOff x="3825164" y="2626857"/>
              <a:chExt cx="3811962" cy="1913484"/>
            </a:xfrm>
          </p:grpSpPr>
          <p:sp>
            <p:nvSpPr>
              <p:cNvPr id="698" name="Google Shape;698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1" name="Google Shape;711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6" name="Google Shape;716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6"/>
          <p:cNvSpPr txBox="1"/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0" name="Google Shape;720;p16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21" name="Google Shape;721;p16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2" name="Google Shape;722;p16"/>
          <p:cNvSpPr txBox="1"/>
          <p:nvPr>
            <p:ph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3" name="Google Shape;723;p16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24" name="Google Shape;724;p16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5" name="Google Shape;725;p16"/>
          <p:cNvSpPr txBox="1"/>
          <p:nvPr>
            <p:ph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6" name="Google Shape;726;p16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27" name="Google Shape;727;p16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8" name="Google Shape;728;p16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729" name="Google Shape;729;p16"/>
          <p:cNvGrpSpPr/>
          <p:nvPr/>
        </p:nvGrpSpPr>
        <p:grpSpPr>
          <a:xfrm rot="-10638711">
            <a:off x="-2374723" y="-345865"/>
            <a:ext cx="3485299" cy="1363521"/>
            <a:chOff x="5000328" y="4413932"/>
            <a:chExt cx="3485298" cy="1363521"/>
          </a:xfrm>
        </p:grpSpPr>
        <p:grpSp>
          <p:nvGrpSpPr>
            <p:cNvPr id="730" name="Google Shape;730;p16"/>
            <p:cNvGrpSpPr/>
            <p:nvPr/>
          </p:nvGrpSpPr>
          <p:grpSpPr>
            <a:xfrm>
              <a:off x="5000328" y="4413932"/>
              <a:ext cx="3485298" cy="1363521"/>
              <a:chOff x="4151828" y="2626857"/>
              <a:chExt cx="3485298" cy="1363521"/>
            </a:xfrm>
          </p:grpSpPr>
          <p:sp>
            <p:nvSpPr>
              <p:cNvPr id="731" name="Google Shape;731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0" name="Google Shape;740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7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5" name="Google Shape;745;p17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6" name="Google Shape;746;p17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47" name="Google Shape;747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p17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58" name="Google Shape;758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18"/>
          <p:cNvGrpSpPr/>
          <p:nvPr/>
        </p:nvGrpSpPr>
        <p:grpSpPr>
          <a:xfrm flipH="1">
            <a:off x="7223396" y="3475514"/>
            <a:ext cx="1961773" cy="2399980"/>
            <a:chOff x="108580" y="3135489"/>
            <a:chExt cx="1961773" cy="2399980"/>
          </a:xfrm>
        </p:grpSpPr>
        <p:sp>
          <p:nvSpPr>
            <p:cNvPr id="770" name="Google Shape;770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4" name="Google Shape;774;p18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775" name="Google Shape;775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4" name="Google Shape;784;p18"/>
          <p:cNvGrpSpPr/>
          <p:nvPr/>
        </p:nvGrpSpPr>
        <p:grpSpPr>
          <a:xfrm flipH="1">
            <a:off x="-253943" y="-355552"/>
            <a:ext cx="1934332" cy="1332010"/>
            <a:chOff x="7107962" y="-355552"/>
            <a:chExt cx="1934332" cy="1332010"/>
          </a:xfrm>
        </p:grpSpPr>
        <p:sp>
          <p:nvSpPr>
            <p:cNvPr id="785" name="Google Shape;785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3" name="Google Shape;793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4" name="Google Shape;794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9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7" name="Google Shape;797;p19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798" name="Google Shape;798;p19"/>
          <p:cNvGrpSpPr/>
          <p:nvPr/>
        </p:nvGrpSpPr>
        <p:grpSpPr>
          <a:xfrm rot="10800000">
            <a:off x="5530217" y="3471726"/>
            <a:ext cx="3811962" cy="1913484"/>
            <a:chOff x="4673664" y="4413932"/>
            <a:chExt cx="3811962" cy="1913484"/>
          </a:xfrm>
        </p:grpSpPr>
        <p:grpSp>
          <p:nvGrpSpPr>
            <p:cNvPr id="799" name="Google Shape;799;p19"/>
            <p:cNvGrpSpPr/>
            <p:nvPr/>
          </p:nvGrpSpPr>
          <p:grpSpPr>
            <a:xfrm>
              <a:off x="4673664" y="4413932"/>
              <a:ext cx="3811962" cy="1913484"/>
              <a:chOff x="3825164" y="2626857"/>
              <a:chExt cx="3811962" cy="1913484"/>
            </a:xfrm>
          </p:grpSpPr>
          <p:sp>
            <p:nvSpPr>
              <p:cNvPr id="800" name="Google Shape;800;p19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3" name="Google Shape;813;p19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9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9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9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2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820" name="Google Shape;820;p20"/>
          <p:cNvGrpSpPr/>
          <p:nvPr/>
        </p:nvGrpSpPr>
        <p:grpSpPr>
          <a:xfrm rot="10800000">
            <a:off x="6825617" y="-226461"/>
            <a:ext cx="3485298" cy="1363521"/>
            <a:chOff x="5000328" y="4413932"/>
            <a:chExt cx="3485298" cy="1363521"/>
          </a:xfrm>
        </p:grpSpPr>
        <p:grpSp>
          <p:nvGrpSpPr>
            <p:cNvPr id="821" name="Google Shape;821;p20"/>
            <p:cNvGrpSpPr/>
            <p:nvPr/>
          </p:nvGrpSpPr>
          <p:grpSpPr>
            <a:xfrm>
              <a:off x="5000328" y="4413932"/>
              <a:ext cx="3485298" cy="1363521"/>
              <a:chOff x="4151828" y="2626857"/>
              <a:chExt cx="3485298" cy="1363521"/>
            </a:xfrm>
          </p:grpSpPr>
          <p:sp>
            <p:nvSpPr>
              <p:cNvPr id="822" name="Google Shape;822;p2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1" name="Google Shape;831;p2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1" name="Google Shape;101;p3"/>
          <p:cNvGrpSpPr/>
          <p:nvPr/>
        </p:nvGrpSpPr>
        <p:grpSpPr>
          <a:xfrm>
            <a:off x="8353996" y="-383894"/>
            <a:ext cx="1346103" cy="1863889"/>
            <a:chOff x="8353996" y="-383894"/>
            <a:chExt cx="1346103" cy="1863889"/>
          </a:xfrm>
        </p:grpSpPr>
        <p:sp>
          <p:nvSpPr>
            <p:cNvPr id="102" name="Google Shape;102;p3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1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6" name="Google Shape;836;p21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7" name="Google Shape;837;p21"/>
          <p:cNvGrpSpPr/>
          <p:nvPr/>
        </p:nvGrpSpPr>
        <p:grpSpPr>
          <a:xfrm>
            <a:off x="-958305" y="3475514"/>
            <a:ext cx="1961773" cy="2399980"/>
            <a:chOff x="108580" y="3135489"/>
            <a:chExt cx="1961773" cy="2399980"/>
          </a:xfrm>
        </p:grpSpPr>
        <p:sp>
          <p:nvSpPr>
            <p:cNvPr id="838" name="Google Shape;838;p21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1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1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1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2" name="Google Shape;842;p21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843" name="Google Shape;843;p21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1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1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1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1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2" name="Google Shape;852;p21"/>
          <p:cNvGrpSpPr/>
          <p:nvPr/>
        </p:nvGrpSpPr>
        <p:grpSpPr>
          <a:xfrm>
            <a:off x="7250837" y="-355552"/>
            <a:ext cx="1934332" cy="1332010"/>
            <a:chOff x="7107962" y="-355552"/>
            <a:chExt cx="1934332" cy="1332010"/>
          </a:xfrm>
        </p:grpSpPr>
        <p:sp>
          <p:nvSpPr>
            <p:cNvPr id="853" name="Google Shape;853;p21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1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1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1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1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1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1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1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863" name="Google Shape;863;p22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864" name="Google Shape;864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22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875" name="Google Shape;875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23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8" name="Google Shape;888;p23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23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23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23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23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23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23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5" name="Google Shape;895;p23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6" name="Google Shape;896;p23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7" name="Google Shape;897;p23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8" name="Google Shape;898;p23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9" name="Google Shape;899;p23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00" name="Google Shape;90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01" name="Google Shape;90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12" name="Google Shape;91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4" name="Google Shape;924;p24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24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24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7" name="Google Shape;927;p24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28" name="Google Shape;928;p24"/>
          <p:cNvGrpSpPr/>
          <p:nvPr/>
        </p:nvGrpSpPr>
        <p:grpSpPr>
          <a:xfrm rot="-121718">
            <a:off x="7509504" y="-374088"/>
            <a:ext cx="1961826" cy="2400045"/>
            <a:chOff x="108580" y="3135489"/>
            <a:chExt cx="1961773" cy="2399980"/>
          </a:xfrm>
        </p:grpSpPr>
        <p:sp>
          <p:nvSpPr>
            <p:cNvPr id="929" name="Google Shape;929;p2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3" name="Google Shape;933;p24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934" name="Google Shape;934;p2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3" name="Google Shape;943;p24"/>
          <p:cNvGrpSpPr/>
          <p:nvPr/>
        </p:nvGrpSpPr>
        <p:grpSpPr>
          <a:xfrm rot="-121718">
            <a:off x="-186696" y="3321612"/>
            <a:ext cx="1961826" cy="2400045"/>
            <a:chOff x="108580" y="3135489"/>
            <a:chExt cx="1961773" cy="2399980"/>
          </a:xfrm>
        </p:grpSpPr>
        <p:sp>
          <p:nvSpPr>
            <p:cNvPr id="944" name="Google Shape;944;p2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8" name="Google Shape;948;p24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949" name="Google Shape;949;p2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2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2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2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2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5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0" name="Google Shape;960;p25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25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62" name="Google Shape;962;p25"/>
          <p:cNvGrpSpPr/>
          <p:nvPr/>
        </p:nvGrpSpPr>
        <p:grpSpPr>
          <a:xfrm>
            <a:off x="7372789" y="1086025"/>
            <a:ext cx="5036265" cy="4113315"/>
            <a:chOff x="4780389" y="2513200"/>
            <a:chExt cx="5036265" cy="4113315"/>
          </a:xfrm>
        </p:grpSpPr>
        <p:grpSp>
          <p:nvGrpSpPr>
            <p:cNvPr id="963" name="Google Shape;963;p2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964" name="Google Shape;964;p2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5" name="Google Shape;965;p2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966" name="Google Shape;966;p2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967" name="Google Shape;967;p2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0" name="Google Shape;970;p2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1" name="Google Shape;971;p2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7" name="Google Shape;977;p2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8" name="Google Shape;978;p2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4" name="Google Shape;984;p2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5" name="Google Shape;985;p2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6" name="Google Shape;986;p2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2" name="Google Shape;992;p2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3" name="Google Shape;993;p2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95" name="Google Shape;995;p2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6" name="Google Shape;996;p2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7" name="Google Shape;997;p2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8" name="Google Shape;998;p2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9" name="Google Shape;999;p2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0" name="Google Shape;1000;p2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1" name="Google Shape;1001;p2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2" name="Google Shape;1002;p2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03" name="Google Shape;1003;p2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p25"/>
          <p:cNvGrpSpPr/>
          <p:nvPr/>
        </p:nvGrpSpPr>
        <p:grpSpPr>
          <a:xfrm>
            <a:off x="-2544736" y="-950638"/>
            <a:ext cx="5036265" cy="4113315"/>
            <a:chOff x="4780389" y="2513200"/>
            <a:chExt cx="5036265" cy="4113315"/>
          </a:xfrm>
        </p:grpSpPr>
        <p:grpSp>
          <p:nvGrpSpPr>
            <p:cNvPr id="1007" name="Google Shape;1007;p2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008" name="Google Shape;1008;p2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9" name="Google Shape;1009;p2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010" name="Google Shape;1010;p2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011" name="Google Shape;1011;p2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3" name="Google Shape;1013;p2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4" name="Google Shape;1014;p2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0" name="Google Shape;1020;p2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1" name="Google Shape;1021;p2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7" name="Google Shape;1027;p2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8" name="Google Shape;1028;p2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4" name="Google Shape;1034;p2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5" name="Google Shape;1035;p2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39" name="Google Shape;1039;p2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" name="Google Shape;1040;p2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" name="Google Shape;1041;p2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" name="Google Shape;1042;p2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" name="Google Shape;1043;p2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2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2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2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47" name="Google Shape;1047;p2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2" name="Google Shape;1052;p26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53" name="Google Shape;1053;p26"/>
          <p:cNvGrpSpPr/>
          <p:nvPr/>
        </p:nvGrpSpPr>
        <p:grpSpPr>
          <a:xfrm>
            <a:off x="8354017" y="-383869"/>
            <a:ext cx="1346076" cy="1863865"/>
            <a:chOff x="8354017" y="-383869"/>
            <a:chExt cx="1346076" cy="1863865"/>
          </a:xfrm>
        </p:grpSpPr>
        <p:sp>
          <p:nvSpPr>
            <p:cNvPr id="1054" name="Google Shape;1054;p2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64" name="Google Shape;1064;p27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5" name="Google Shape;1065;p27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66" name="Google Shape;1066;p27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1067" name="Google Shape;1067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7" name="Google Shape;1077;p27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1078" name="Google Shape;1078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28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0" name="Google Shape;1090;p28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3" name="Google Shape;113;p4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4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4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4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4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4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4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4" name="Google Shape;124;p4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4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"/>
          <p:cNvSpPr txBox="1"/>
          <p:nvPr>
            <p:ph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4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8" name="Google Shape;128;p4"/>
          <p:cNvGrpSpPr/>
          <p:nvPr/>
        </p:nvGrpSpPr>
        <p:grpSpPr>
          <a:xfrm>
            <a:off x="-3773061" y="-978863"/>
            <a:ext cx="5036265" cy="4113315"/>
            <a:chOff x="4780389" y="2513200"/>
            <a:chExt cx="5036265" cy="4113315"/>
          </a:xfrm>
        </p:grpSpPr>
        <p:grpSp>
          <p:nvGrpSpPr>
            <p:cNvPr id="129" name="Google Shape;129;p4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0" name="Google Shape;130;p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1" name="Google Shape;131;p4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32" name="Google Shape;132;p4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33" name="Google Shape;133;p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134;p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" name="Google Shape;135;p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6" name="Google Shape;136;p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" name="Google Shape;137;p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8" name="Google Shape;138;p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" name="Google Shape;139;p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140;p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" name="Google Shape;141;p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142;p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143;p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" name="Google Shape;144;p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" name="Google Shape;145;p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" name="Google Shape;146;p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7" name="Google Shape;147;p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" name="Google Shape;148;p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149;p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" name="Google Shape;150;p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1" name="Google Shape;151;p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2" name="Google Shape;152;p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3" name="Google Shape;153;p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154;p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" name="Google Shape;155;p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156;p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" name="Google Shape;157;p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" name="Google Shape;158;p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" name="Google Shape;159;p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" name="Google Shape;160;p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61" name="Google Shape;161;p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9" name="Google Shape;169;p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8" r="18454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4" name="Google Shape;174;p5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5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6" name="Google Shape;176;p5"/>
          <p:cNvGrpSpPr/>
          <p:nvPr/>
        </p:nvGrpSpPr>
        <p:grpSpPr>
          <a:xfrm>
            <a:off x="5175689" y="2774775"/>
            <a:ext cx="5036265" cy="4113315"/>
            <a:chOff x="4780389" y="2513200"/>
            <a:chExt cx="5036265" cy="4113315"/>
          </a:xfrm>
        </p:grpSpPr>
        <p:grpSp>
          <p:nvGrpSpPr>
            <p:cNvPr id="177" name="Google Shape;177;p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78" name="Google Shape;178;p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9" name="Google Shape;179;p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80" name="Google Shape;180;p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81" name="Google Shape;181;p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Google Shape;182;p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3" name="Google Shape;183;p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5" name="Google Shape;185;p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6" name="Google Shape;186;p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7" name="Google Shape;187;p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8" name="Google Shape;188;p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9" name="Google Shape;189;p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0" name="Google Shape;190;p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1" name="Google Shape;191;p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2" name="Google Shape;192;p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3" name="Google Shape;193;p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4" name="Google Shape;194;p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6" name="Google Shape;196;p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7" name="Google Shape;197;p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8" name="Google Shape;198;p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9" name="Google Shape;199;p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0" name="Google Shape;200;p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1" name="Google Shape;201;p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2" name="Google Shape;202;p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3" name="Google Shape;203;p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4" name="Google Shape;204;p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" name="Google Shape;205;p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6" name="Google Shape;206;p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7" name="Google Shape;207;p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9" name="Google Shape;209;p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17" name="Google Shape;217;p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2951589" y="-2707788"/>
            <a:ext cx="5036265" cy="4113315"/>
            <a:chOff x="4780389" y="2513200"/>
            <a:chExt cx="5036265" cy="4113315"/>
          </a:xfrm>
        </p:grpSpPr>
        <p:grpSp>
          <p:nvGrpSpPr>
            <p:cNvPr id="221" name="Google Shape;221;p5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22" name="Google Shape;222;p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3" name="Google Shape;223;p5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224" name="Google Shape;224;p5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225" name="Google Shape;225;p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6" name="Google Shape;226;p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7" name="Google Shape;227;p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8" name="Google Shape;228;p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" name="Google Shape;229;p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0" name="Google Shape;230;p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1" name="Google Shape;231;p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2" name="Google Shape;232;p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3" name="Google Shape;233;p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" name="Google Shape;234;p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" name="Google Shape;235;p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" name="Google Shape;236;p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7" name="Google Shape;237;p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" name="Google Shape;238;p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9" name="Google Shape;239;p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0" name="Google Shape;240;p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1" name="Google Shape;241;p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2" name="Google Shape;242;p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" name="Google Shape;243;p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4" name="Google Shape;244;p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5" name="Google Shape;245;p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" name="Google Shape;246;p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" name="Google Shape;247;p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" name="Google Shape;248;p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" name="Google Shape;249;p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" name="Google Shape;250;p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" name="Google Shape;251;p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" name="Google Shape;252;p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53" name="Google Shape;253;p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61" name="Google Shape;261;p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6" name="Google Shape;266;p6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67" name="Google Shape;267;p6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268" name="Google Shape;268;p6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69" name="Google Shape;269;p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0" name="Google Shape;270;p6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271" name="Google Shape;271;p6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272" name="Google Shape;272;p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3" name="Google Shape;273;p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4" name="Google Shape;274;p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5" name="Google Shape;275;p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" name="Google Shape;276;p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7" name="Google Shape;277;p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" name="Google Shape;278;p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9" name="Google Shape;279;p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4" name="Google Shape;284;p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5" name="Google Shape;285;p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6" name="Google Shape;286;p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7" name="Google Shape;287;p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8" name="Google Shape;288;p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9" name="Google Shape;289;p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" name="Google Shape;294;p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" name="Google Shape;295;p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" name="Google Shape;296;p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" name="Google Shape;297;p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" name="Google Shape;298;p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" name="Google Shape;299;p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00" name="Google Shape;300;p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08" name="Google Shape;308;p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6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312" name="Google Shape;312;p6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13" name="Google Shape;313;p6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4" name="Google Shape;314;p6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15" name="Google Shape;315;p6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16" name="Google Shape;316;p6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6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6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3" name="Google Shape;323;p6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4" name="Google Shape;324;p6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5" name="Google Shape;325;p6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6" name="Google Shape;326;p6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7" name="Google Shape;327;p6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8" name="Google Shape;328;p6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6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" name="Google Shape;334;p6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" name="Google Shape;335;p6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" name="Google Shape;336;p6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" name="Google Shape;337;p6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" name="Google Shape;338;p6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" name="Google Shape;339;p6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6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6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6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6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4" name="Google Shape;344;p6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6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6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6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6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6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6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6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52" name="Google Shape;352;p6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7" name="Google Shape;357;p7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7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7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7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7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7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63" name="Google Shape;363;p7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364" name="Google Shape;364;p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7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375" name="Google Shape;375;p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7" name="Google Shape;387;p8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388" name="Google Shape;388;p8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89" name="Google Shape;389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0" name="Google Shape;390;p8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91" name="Google Shape;391;p8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28" name="Google Shape;428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8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432" name="Google Shape;432;p8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433" name="Google Shape;433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4" name="Google Shape;434;p8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435" name="Google Shape;435;p8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436" name="Google Shape;436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7" name="Google Shape;437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8" name="Google Shape;438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" name="Google Shape;445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6" name="Google Shape;446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" name="Google Shape;447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8" name="Google Shape;448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" name="Google Shape;449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0" name="Google Shape;450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" name="Google Shape;451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" name="Google Shape;452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" name="Google Shape;453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" name="Google Shape;454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5" name="Google Shape;455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" name="Google Shape;456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Google Shape;461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Google Shape;462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4" name="Google Shape;464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2" name="Google Shape;472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7" name="Google Shape;477;p9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78" name="Google Shape;478;p9"/>
          <p:cNvGrpSpPr/>
          <p:nvPr/>
        </p:nvGrpSpPr>
        <p:grpSpPr>
          <a:xfrm>
            <a:off x="7107962" y="-355552"/>
            <a:ext cx="1934332" cy="1332010"/>
            <a:chOff x="7107962" y="-355552"/>
            <a:chExt cx="1934332" cy="1332010"/>
          </a:xfrm>
        </p:grpSpPr>
        <p:sp>
          <p:nvSpPr>
            <p:cNvPr id="479" name="Google Shape;479;p9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9"/>
          <p:cNvGrpSpPr/>
          <p:nvPr/>
        </p:nvGrpSpPr>
        <p:grpSpPr>
          <a:xfrm>
            <a:off x="108580" y="3475489"/>
            <a:ext cx="1961773" cy="2399980"/>
            <a:chOff x="108580" y="3135489"/>
            <a:chExt cx="1961773" cy="2399980"/>
          </a:xfrm>
        </p:grpSpPr>
        <p:sp>
          <p:nvSpPr>
            <p:cNvPr id="488" name="Google Shape;488;p9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2" name="Google Shape;492;p9"/>
            <p:cNvGrpSpPr/>
            <p:nvPr/>
          </p:nvGrpSpPr>
          <p:grpSpPr>
            <a:xfrm>
              <a:off x="108580" y="3135489"/>
              <a:ext cx="1961773" cy="2399980"/>
              <a:chOff x="108580" y="3135489"/>
              <a:chExt cx="1961773" cy="2399980"/>
            </a:xfrm>
          </p:grpSpPr>
          <p:sp>
            <p:nvSpPr>
              <p:cNvPr id="493" name="Google Shape;493;p9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4" name="Google Shape;504;p10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5" name="Google Shape;505;p10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6" name="Google Shape;506;p10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7" name="Google Shape;507;p10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08" name="Google Shape;508;p10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509" name="Google Shape;509;p1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10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520" name="Google Shape;520;p1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b="0" i="0" sz="32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kiasonas@ece.auth.gr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/>
          <p:nvPr>
            <p:ph type="ctrTitle"/>
          </p:nvPr>
        </p:nvSpPr>
        <p:spPr>
          <a:xfrm>
            <a:off x="321550" y="1394225"/>
            <a:ext cx="6270300" cy="19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/>
              <a:t>Neural Networks: Deep Learning</a:t>
            </a:r>
            <a:endParaRPr sz="35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500">
                <a:solidFill>
                  <a:srgbClr val="D1D5DB"/>
                </a:solidFill>
                <a:latin typeface="Montserrat"/>
                <a:ea typeface="Montserrat"/>
                <a:cs typeface="Montserrat"/>
                <a:sym typeface="Montserrat"/>
              </a:rPr>
              <a:t>Usage of different classification methods on the CIFAR-10 dataset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/>
          <p:nvPr>
            <p:ph idx="1" type="subTitle"/>
          </p:nvPr>
        </p:nvSpPr>
        <p:spPr>
          <a:xfrm>
            <a:off x="321550" y="3659966"/>
            <a:ext cx="45288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Kakandris Iasonas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AEM: 10003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kiasonas@ece.auth.gr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1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99" name="Google Shape;1399;p41"/>
          <p:cNvSpPr txBox="1"/>
          <p:nvPr>
            <p:ph idx="1" type="subTitle"/>
          </p:nvPr>
        </p:nvSpPr>
        <p:spPr>
          <a:xfrm>
            <a:off x="2347950" y="2201088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dk2"/>
                </a:solidFill>
              </a:rPr>
              <a:t>DO YOU HAVE ANY QUESTIONS?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Iasonas kakandris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kiasonas@ece.auth.gr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AEM: 10003</a:t>
            </a:r>
            <a:endParaRPr/>
          </a:p>
        </p:txBody>
      </p:sp>
      <p:pic>
        <p:nvPicPr>
          <p:cNvPr id="1400" name="Google Shape;1400;p41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41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41"/>
          <p:cNvPicPr preferRelativeResize="0"/>
          <p:nvPr/>
        </p:nvPicPr>
        <p:blipFill rotWithShape="1">
          <a:blip r:embed="rId6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41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1"/>
          <p:cNvPicPr preferRelativeResize="0"/>
          <p:nvPr/>
        </p:nvPicPr>
        <p:blipFill rotWithShape="1">
          <a:blip r:embed="rId8">
            <a:alphaModFix/>
          </a:blip>
          <a:srcRect b="0" l="22008" r="18454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5" name="Google Shape;1405;p41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406" name="Google Shape;1406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41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409" name="Google Shape;1409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41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33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7332199" y="240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33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619359">
            <a:off x="-513076" y="127860"/>
            <a:ext cx="1552576" cy="1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3"/>
          <p:cNvPicPr preferRelativeResize="0"/>
          <p:nvPr/>
        </p:nvPicPr>
        <p:blipFill rotWithShape="1">
          <a:blip r:embed="rId5">
            <a:alphaModFix/>
          </a:blip>
          <a:srcRect b="0" l="22008" r="18454" t="0"/>
          <a:stretch/>
        </p:blipFill>
        <p:spPr>
          <a:xfrm rot="1203247">
            <a:off x="8132779" y="1034683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33"/>
          <p:cNvSpPr txBox="1"/>
          <p:nvPr/>
        </p:nvSpPr>
        <p:spPr>
          <a:xfrm>
            <a:off x="1383450" y="240225"/>
            <a:ext cx="637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Multilayer perceptron</a:t>
            </a:r>
            <a:endParaRPr sz="2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55" name="Google Shape;1255;p33"/>
          <p:cNvSpPr txBox="1"/>
          <p:nvPr>
            <p:ph idx="1" type="subTitle"/>
          </p:nvPr>
        </p:nvSpPr>
        <p:spPr>
          <a:xfrm>
            <a:off x="549150" y="1065375"/>
            <a:ext cx="24414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Activation functions </a:t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ReLU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Softmax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sp>
        <p:nvSpPr>
          <p:cNvPr id="1256" name="Google Shape;1256;p33"/>
          <p:cNvSpPr txBox="1"/>
          <p:nvPr>
            <p:ph idx="1" type="subTitle"/>
          </p:nvPr>
        </p:nvSpPr>
        <p:spPr>
          <a:xfrm>
            <a:off x="4030775" y="1186950"/>
            <a:ext cx="31512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Optimizer</a:t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Stochastic Gradient Descent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Adam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sp>
        <p:nvSpPr>
          <p:cNvPr id="1257" name="Google Shape;1257;p33"/>
          <p:cNvSpPr txBox="1"/>
          <p:nvPr>
            <p:ph idx="1" type="subTitle"/>
          </p:nvPr>
        </p:nvSpPr>
        <p:spPr>
          <a:xfrm>
            <a:off x="549150" y="2164525"/>
            <a:ext cx="31512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Loss</a:t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Categorical Cross entropy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Activation Softmax Loss Categorical Cross Entropy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sp>
        <p:nvSpPr>
          <p:cNvPr id="1258" name="Google Shape;1258;p33"/>
          <p:cNvSpPr txBox="1"/>
          <p:nvPr>
            <p:ph idx="1" type="subTitle"/>
          </p:nvPr>
        </p:nvSpPr>
        <p:spPr>
          <a:xfrm>
            <a:off x="521850" y="3526375"/>
            <a:ext cx="32058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Accuracy</a:t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Accuracy_Categorical class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sp>
        <p:nvSpPr>
          <p:cNvPr id="1259" name="Google Shape;1259;p33"/>
          <p:cNvSpPr txBox="1"/>
          <p:nvPr>
            <p:ph idx="1" type="subTitle"/>
          </p:nvPr>
        </p:nvSpPr>
        <p:spPr>
          <a:xfrm>
            <a:off x="4063675" y="2369550"/>
            <a:ext cx="38112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200"/>
              <a:t>Layer_Dense</a:t>
            </a:r>
            <a:endParaRPr b="1"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Forward pass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Back propagation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</p:txBody>
      </p:sp>
      <p:pic>
        <p:nvPicPr>
          <p:cNvPr id="1260" name="Google Shape;1260;p33" title="[255,255,255,&quot;https://www.codecogs.com/eqnedit.php?latex=%20output%20%3D%20inputs%20*%20weights%20%2B%20biases%2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4750" y="3141425"/>
            <a:ext cx="3205800" cy="19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2250" y="4031650"/>
            <a:ext cx="2654050" cy="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4"/>
          <p:cNvSpPr txBox="1"/>
          <p:nvPr>
            <p:ph idx="1" type="subTitle"/>
          </p:nvPr>
        </p:nvSpPr>
        <p:spPr>
          <a:xfrm>
            <a:off x="489350" y="1346900"/>
            <a:ext cx="48420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1 Nearest Neighbour: </a:t>
            </a:r>
            <a:r>
              <a:rPr b="1" lang="en">
                <a:solidFill>
                  <a:schemeClr val="accent1"/>
                </a:solidFill>
              </a:rPr>
              <a:t>acc= 35.39% time= 34.5s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3 Nearest Neighbours: </a:t>
            </a:r>
            <a:r>
              <a:rPr b="1" lang="en">
                <a:solidFill>
                  <a:schemeClr val="accent1"/>
                </a:solidFill>
              </a:rPr>
              <a:t>acc= 33% time= 41.5s 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Nearest Centroid algorithm: </a:t>
            </a:r>
            <a:r>
              <a:rPr b="1" lang="en">
                <a:solidFill>
                  <a:schemeClr val="accent1"/>
                </a:solidFill>
              </a:rPr>
              <a:t>acc= 27.7% 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267" name="Google Shape;1267;p34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7758399" y="-1099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34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-1020103">
            <a:off x="8069463" y="648964"/>
            <a:ext cx="652201" cy="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34"/>
          <p:cNvSpPr txBox="1"/>
          <p:nvPr/>
        </p:nvSpPr>
        <p:spPr>
          <a:xfrm>
            <a:off x="2220150" y="295050"/>
            <a:ext cx="47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Results</a:t>
            </a:r>
            <a:endParaRPr sz="2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70" name="Google Shape;12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200" y="1605200"/>
            <a:ext cx="1847025" cy="1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200" y="3404525"/>
            <a:ext cx="1954325" cy="15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8575" y="3418001"/>
            <a:ext cx="1920000" cy="150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5"/>
          <p:cNvSpPr txBox="1"/>
          <p:nvPr>
            <p:ph idx="1" type="subTitle"/>
          </p:nvPr>
        </p:nvSpPr>
        <p:spPr>
          <a:xfrm>
            <a:off x="305900" y="1053825"/>
            <a:ext cx="4582500" cy="24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</a:t>
            </a:r>
            <a:endParaRPr/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DC8B"/>
                </a:solidFill>
              </a:rPr>
              <a:t>batches for training </a:t>
            </a:r>
            <a:endParaRPr b="1">
              <a:solidFill>
                <a:srgbClr val="4CDC8B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DC8B"/>
                </a:solidFill>
              </a:rPr>
              <a:t>3 layers and 128 neurons</a:t>
            </a:r>
            <a:endParaRPr b="1">
              <a:solidFill>
                <a:srgbClr val="4CDC8B"/>
              </a:solidFill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DC8B"/>
                </a:solidFill>
              </a:rPr>
              <a:t>learning_rate=2.5, decay=5e-5</a:t>
            </a:r>
            <a:endParaRPr b="1">
              <a:solidFill>
                <a:srgbClr val="4CDC8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SGD: </a:t>
            </a:r>
            <a:r>
              <a:rPr b="1" lang="en">
                <a:solidFill>
                  <a:schemeClr val="accent1"/>
                </a:solidFill>
              </a:rPr>
              <a:t>acc=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b="1" lang="en">
                <a:solidFill>
                  <a:schemeClr val="accent1"/>
                </a:solidFill>
              </a:rPr>
              <a:t>10% loss= 2.305 time= 92.8s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SGD with momentum: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b="1" lang="en">
                <a:solidFill>
                  <a:schemeClr val="accent1"/>
                </a:solidFill>
              </a:rPr>
              <a:t>acc= 10% loss=2.309 time= 200.3s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Adam:  </a:t>
            </a:r>
            <a:r>
              <a:rPr b="1" lang="en">
                <a:solidFill>
                  <a:schemeClr val="accent1"/>
                </a:solidFill>
              </a:rPr>
              <a:t>acc= 48% loss= 1.464 time= 168.06S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8" name="Google Shape;1278;p35"/>
          <p:cNvPicPr preferRelativeResize="0"/>
          <p:nvPr/>
        </p:nvPicPr>
        <p:blipFill rotWithShape="1">
          <a:blip r:embed="rId3">
            <a:alphaModFix/>
          </a:blip>
          <a:srcRect b="5838" l="25539" r="23463" t="7152"/>
          <a:stretch/>
        </p:blipFill>
        <p:spPr>
          <a:xfrm>
            <a:off x="7758399" y="-10992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35"/>
          <p:cNvSpPr txBox="1"/>
          <p:nvPr/>
        </p:nvSpPr>
        <p:spPr>
          <a:xfrm>
            <a:off x="2220150" y="295050"/>
            <a:ext cx="47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Results of MLP</a:t>
            </a:r>
            <a:endParaRPr sz="2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80" name="Google Shape;1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600" y="1318013"/>
            <a:ext cx="1854100" cy="15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950" y="3604325"/>
            <a:ext cx="1854100" cy="1468771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35"/>
          <p:cNvSpPr txBox="1"/>
          <p:nvPr/>
        </p:nvSpPr>
        <p:spPr>
          <a:xfrm>
            <a:off x="5757500" y="28964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epoch</a:t>
            </a:r>
            <a:endParaRPr/>
          </a:p>
        </p:txBody>
      </p:sp>
      <p:grpSp>
        <p:nvGrpSpPr>
          <p:cNvPr id="1283" name="Google Shape;1283;p35"/>
          <p:cNvGrpSpPr/>
          <p:nvPr/>
        </p:nvGrpSpPr>
        <p:grpSpPr>
          <a:xfrm>
            <a:off x="6473393" y="382681"/>
            <a:ext cx="630518" cy="671136"/>
            <a:chOff x="1888890" y="3144712"/>
            <a:chExt cx="585440" cy="602023"/>
          </a:xfrm>
        </p:grpSpPr>
        <p:sp>
          <p:nvSpPr>
            <p:cNvPr id="1284" name="Google Shape;1284;p35"/>
            <p:cNvSpPr/>
            <p:nvPr/>
          </p:nvSpPr>
          <p:spPr>
            <a:xfrm>
              <a:off x="2170085" y="3159206"/>
              <a:ext cx="53532" cy="53499"/>
            </a:xfrm>
            <a:custGeom>
              <a:rect b="b" l="l" r="r" t="t"/>
              <a:pathLst>
                <a:path extrusionOk="0" h="1613" w="1614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1981726" y="3530782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1915424" y="3185475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1920565" y="3144712"/>
              <a:ext cx="553765" cy="602023"/>
            </a:xfrm>
            <a:custGeom>
              <a:rect b="b" l="l" r="r" t="t"/>
              <a:pathLst>
                <a:path extrusionOk="0" h="18151" w="16696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2083584" y="3504447"/>
              <a:ext cx="70381" cy="70348"/>
            </a:xfrm>
            <a:custGeom>
              <a:rect b="b" l="l" r="r" t="t"/>
              <a:pathLst>
                <a:path extrusionOk="0" h="2121" w="2122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1888890" y="3314662"/>
              <a:ext cx="83449" cy="63350"/>
            </a:xfrm>
            <a:custGeom>
              <a:rect b="b" l="l" r="r" t="t"/>
              <a:pathLst>
                <a:path extrusionOk="0" h="1910" w="2516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2293368" y="3432705"/>
              <a:ext cx="100896" cy="53035"/>
            </a:xfrm>
            <a:custGeom>
              <a:rect b="b" l="l" r="r" t="t"/>
              <a:pathLst>
                <a:path extrusionOk="0" h="1599" w="3042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1" name="Google Shape;1291;p35"/>
          <p:cNvSpPr txBox="1"/>
          <p:nvPr/>
        </p:nvSpPr>
        <p:spPr>
          <a:xfrm>
            <a:off x="1729850" y="33598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 RESULT 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2" name="Google Shape;1292;p35"/>
          <p:cNvSpPr txBox="1"/>
          <p:nvPr/>
        </p:nvSpPr>
        <p:spPr>
          <a:xfrm>
            <a:off x="144625" y="4278600"/>
            <a:ext cx="429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Best accuracy &amp; loss : 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DC8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 Layers 256 neurons adam</a:t>
            </a:r>
            <a:endParaRPr>
              <a:solidFill>
                <a:srgbClr val="4CDC8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acc= 49% loss= 1.357 time= 412.73s</a:t>
            </a:r>
            <a:endParaRPr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p36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-135513" y="-11288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36"/>
          <p:cNvSpPr txBox="1"/>
          <p:nvPr>
            <p:ph type="title"/>
          </p:nvPr>
        </p:nvSpPr>
        <p:spPr>
          <a:xfrm>
            <a:off x="1857150" y="196325"/>
            <a:ext cx="54297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500"/>
              <a:t>Support Vector Machines</a:t>
            </a:r>
            <a:endParaRPr sz="2500"/>
          </a:p>
        </p:txBody>
      </p:sp>
      <p:sp>
        <p:nvSpPr>
          <p:cNvPr id="1299" name="Google Shape;1299;p36"/>
          <p:cNvSpPr txBox="1"/>
          <p:nvPr>
            <p:ph idx="1" type="subTitle"/>
          </p:nvPr>
        </p:nvSpPr>
        <p:spPr>
          <a:xfrm>
            <a:off x="2846250" y="864550"/>
            <a:ext cx="34515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 classes classification best results</a:t>
            </a:r>
            <a:endParaRPr/>
          </a:p>
        </p:txBody>
      </p:sp>
      <p:pic>
        <p:nvPicPr>
          <p:cNvPr id="1300" name="Google Shape;1300;p36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6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3865510" y="4073025"/>
            <a:ext cx="1175233" cy="76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6325" y="1698713"/>
            <a:ext cx="1841175" cy="1398507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 txBox="1"/>
          <p:nvPr>
            <p:ph idx="1" type="subTitle"/>
          </p:nvPr>
        </p:nvSpPr>
        <p:spPr>
          <a:xfrm>
            <a:off x="211025" y="2114250"/>
            <a:ext cx="3769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304" name="Google Shape;130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4175" y="1698725"/>
            <a:ext cx="1841171" cy="13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87462" y="3469374"/>
            <a:ext cx="1920000" cy="14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36"/>
          <p:cNvSpPr txBox="1"/>
          <p:nvPr/>
        </p:nvSpPr>
        <p:spPr>
          <a:xfrm>
            <a:off x="659550" y="3659075"/>
            <a:ext cx="327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SVM from scratch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300iters lr:0.001 lambda: 0.01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83%  52.6s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7" name="Google Shape;1307;p36"/>
          <p:cNvSpPr txBox="1"/>
          <p:nvPr>
            <p:ph idx="1" type="subTitle"/>
          </p:nvPr>
        </p:nvSpPr>
        <p:spPr>
          <a:xfrm>
            <a:off x="460725" y="1403375"/>
            <a:ext cx="3910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</a:t>
            </a:r>
            <a:r>
              <a:rPr lang="en"/>
              <a:t>Nearest Neighbor</a:t>
            </a:r>
            <a:r>
              <a:rPr lang="en"/>
              <a:t>: </a:t>
            </a:r>
            <a:r>
              <a:rPr b="1" lang="en">
                <a:solidFill>
                  <a:schemeClr val="accent1"/>
                </a:solidFill>
              </a:rPr>
              <a:t>72% 0.044s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</a:t>
            </a:r>
            <a:r>
              <a:rPr lang="en"/>
              <a:t>Nearest Neighbors</a:t>
            </a:r>
            <a:r>
              <a:rPr lang="en"/>
              <a:t>: </a:t>
            </a:r>
            <a:r>
              <a:rPr b="1" lang="en">
                <a:solidFill>
                  <a:schemeClr val="accent1"/>
                </a:solidFill>
              </a:rPr>
              <a:t>69% 0.046s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Nearest Class Centroid : </a:t>
            </a:r>
            <a:r>
              <a:rPr b="1" lang="en">
                <a:solidFill>
                  <a:schemeClr val="accent1"/>
                </a:solidFill>
              </a:rPr>
              <a:t>72% 0.134s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Polynomial kernel:</a:t>
            </a:r>
            <a:r>
              <a:rPr b="1" lang="en">
                <a:solidFill>
                  <a:schemeClr val="accent1"/>
                </a:solidFill>
              </a:rPr>
              <a:t> 91% 76.44s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kernel:</a:t>
            </a:r>
            <a:r>
              <a:rPr b="1" lang="en">
                <a:solidFill>
                  <a:schemeClr val="accent1"/>
                </a:solidFill>
              </a:rPr>
              <a:t> 80% 199.87s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Rbf kernel </a:t>
            </a:r>
            <a:r>
              <a:rPr b="1" lang="en">
                <a:solidFill>
                  <a:schemeClr val="accent1"/>
                </a:solidFill>
              </a:rPr>
              <a:t>90% 77.82s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Sigmoid kernel </a:t>
            </a:r>
            <a:r>
              <a:rPr b="1" lang="en">
                <a:solidFill>
                  <a:schemeClr val="accent1"/>
                </a:solidFill>
              </a:rPr>
              <a:t>69% 62.09s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8" name="Google Shape;130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4012" y="3427450"/>
            <a:ext cx="2265811" cy="14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7"/>
          <p:cNvSpPr txBox="1"/>
          <p:nvPr>
            <p:ph type="title"/>
          </p:nvPr>
        </p:nvSpPr>
        <p:spPr>
          <a:xfrm>
            <a:off x="720000" y="180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500"/>
              <a:t>multiple batched size classification</a:t>
            </a:r>
            <a:endParaRPr sz="2500"/>
          </a:p>
        </p:txBody>
      </p:sp>
      <p:grpSp>
        <p:nvGrpSpPr>
          <p:cNvPr id="1314" name="Google Shape;1314;p37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15" name="Google Shape;131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17" name="Google Shape;1317;p37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37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6678099" y="37097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37"/>
          <p:cNvSpPr txBox="1"/>
          <p:nvPr>
            <p:ph idx="1" type="subTitle"/>
          </p:nvPr>
        </p:nvSpPr>
        <p:spPr>
          <a:xfrm>
            <a:off x="489375" y="950525"/>
            <a:ext cx="40242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Nearest Neighbor: </a:t>
            </a:r>
            <a:r>
              <a:rPr b="1" lang="en">
                <a:solidFill>
                  <a:schemeClr val="accent1"/>
                </a:solidFill>
              </a:rPr>
              <a:t>28</a:t>
            </a:r>
            <a:r>
              <a:rPr b="1" lang="en">
                <a:solidFill>
                  <a:schemeClr val="accent1"/>
                </a:solidFill>
              </a:rPr>
              <a:t>% </a:t>
            </a:r>
            <a:r>
              <a:rPr b="1" lang="en">
                <a:solidFill>
                  <a:schemeClr val="accent1"/>
                </a:solidFill>
              </a:rPr>
              <a:t>0.044s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Nearest Neighbors: </a:t>
            </a:r>
            <a:r>
              <a:rPr b="1" lang="en">
                <a:solidFill>
                  <a:schemeClr val="accent1"/>
                </a:solidFill>
              </a:rPr>
              <a:t>27</a:t>
            </a:r>
            <a:r>
              <a:rPr b="1" lang="en">
                <a:solidFill>
                  <a:schemeClr val="accent1"/>
                </a:solidFill>
              </a:rPr>
              <a:t>% </a:t>
            </a:r>
            <a:r>
              <a:rPr b="1" lang="en">
                <a:solidFill>
                  <a:schemeClr val="accent1"/>
                </a:solidFill>
              </a:rPr>
              <a:t>0.05</a:t>
            </a:r>
            <a:r>
              <a:rPr b="1" lang="en">
                <a:solidFill>
                  <a:schemeClr val="accent1"/>
                </a:solidFill>
              </a:rPr>
              <a:t>s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Nearest Class Centroid : </a:t>
            </a:r>
            <a:r>
              <a:rPr b="1" lang="en">
                <a:solidFill>
                  <a:schemeClr val="accent1"/>
                </a:solidFill>
              </a:rPr>
              <a:t>28</a:t>
            </a:r>
            <a:r>
              <a:rPr b="1" lang="en">
                <a:solidFill>
                  <a:schemeClr val="accent1"/>
                </a:solidFill>
              </a:rPr>
              <a:t>% 0.</a:t>
            </a:r>
            <a:r>
              <a:rPr b="1" lang="en">
                <a:solidFill>
                  <a:schemeClr val="accent1"/>
                </a:solidFill>
              </a:rPr>
              <a:t>17s</a:t>
            </a:r>
            <a:endParaRPr b="1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Polynomial kernel:</a:t>
            </a:r>
            <a:r>
              <a:rPr b="1" lang="en">
                <a:solidFill>
                  <a:schemeClr val="accent1"/>
                </a:solidFill>
              </a:rPr>
              <a:t> </a:t>
            </a:r>
            <a:r>
              <a:rPr b="1" lang="en">
                <a:solidFill>
                  <a:schemeClr val="accent1"/>
                </a:solidFill>
              </a:rPr>
              <a:t>42</a:t>
            </a:r>
            <a:r>
              <a:rPr b="1" lang="en">
                <a:solidFill>
                  <a:schemeClr val="accent1"/>
                </a:solidFill>
              </a:rPr>
              <a:t>% </a:t>
            </a:r>
            <a:r>
              <a:rPr b="1" lang="en">
                <a:solidFill>
                  <a:schemeClr val="accent1"/>
                </a:solidFill>
              </a:rPr>
              <a:t>203.72</a:t>
            </a:r>
            <a:r>
              <a:rPr b="1" lang="en">
                <a:solidFill>
                  <a:schemeClr val="accent1"/>
                </a:solidFill>
              </a:rPr>
              <a:t>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endParaRPr/>
          </a:p>
        </p:txBody>
      </p:sp>
      <p:pic>
        <p:nvPicPr>
          <p:cNvPr id="1320" name="Google Shape;13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600" y="3187250"/>
            <a:ext cx="4774200" cy="16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2775" y="1223588"/>
            <a:ext cx="2281250" cy="17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8"/>
          <p:cNvSpPr/>
          <p:nvPr/>
        </p:nvSpPr>
        <p:spPr>
          <a:xfrm rot="5400000">
            <a:off x="8394450" y="4433299"/>
            <a:ext cx="572700" cy="51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38"/>
          <p:cNvSpPr txBox="1"/>
          <p:nvPr>
            <p:ph type="title"/>
          </p:nvPr>
        </p:nvSpPr>
        <p:spPr>
          <a:xfrm>
            <a:off x="720000" y="931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500"/>
              <a:t>RBF Neural Network</a:t>
            </a:r>
            <a:endParaRPr sz="2500"/>
          </a:p>
        </p:txBody>
      </p:sp>
      <p:sp>
        <p:nvSpPr>
          <p:cNvPr id="1328" name="Google Shape;1328;p38"/>
          <p:cNvSpPr txBox="1"/>
          <p:nvPr>
            <p:ph idx="3" type="subTitle"/>
          </p:nvPr>
        </p:nvSpPr>
        <p:spPr>
          <a:xfrm>
            <a:off x="9183411" y="3287337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grpSp>
        <p:nvGrpSpPr>
          <p:cNvPr id="1329" name="Google Shape;1329;p38"/>
          <p:cNvGrpSpPr/>
          <p:nvPr/>
        </p:nvGrpSpPr>
        <p:grpSpPr>
          <a:xfrm>
            <a:off x="8516453" y="4509835"/>
            <a:ext cx="329343" cy="360732"/>
            <a:chOff x="4020665" y="1431080"/>
            <a:chExt cx="531542" cy="602023"/>
          </a:xfrm>
        </p:grpSpPr>
        <p:sp>
          <p:nvSpPr>
            <p:cNvPr id="1330" name="Google Shape;1330;p3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45" name="Google Shape;1345;p38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888" y="33629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38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1203247">
            <a:off x="419029" y="3761533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38"/>
          <p:cNvSpPr txBox="1"/>
          <p:nvPr>
            <p:ph idx="1" type="subTitle"/>
          </p:nvPr>
        </p:nvSpPr>
        <p:spPr>
          <a:xfrm>
            <a:off x="1662275" y="928825"/>
            <a:ext cx="28707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Centers Initializer </a:t>
            </a:r>
            <a:endParaRPr sz="15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</a:t>
            </a:r>
            <a:r>
              <a:rPr lang="en" sz="1200"/>
              <a:t>andom centers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 means centers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 means centers per class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48" name="Google Shape;1348;p38"/>
          <p:cNvSpPr txBox="1"/>
          <p:nvPr>
            <p:ph idx="1" type="subTitle"/>
          </p:nvPr>
        </p:nvSpPr>
        <p:spPr>
          <a:xfrm>
            <a:off x="4884325" y="928823"/>
            <a:ext cx="25974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500"/>
              <a:t>Neural Networks</a:t>
            </a:r>
            <a:endParaRPr sz="15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RBF Neural Network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RBF Neural Network torch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349" name="Google Shape;1349;p38"/>
          <p:cNvSpPr txBox="1"/>
          <p:nvPr>
            <p:ph idx="1" type="subTitle"/>
          </p:nvPr>
        </p:nvSpPr>
        <p:spPr>
          <a:xfrm>
            <a:off x="3273300" y="2314942"/>
            <a:ext cx="259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500"/>
              <a:t>Best Results</a:t>
            </a:r>
            <a:endParaRPr b="1" sz="1500"/>
          </a:p>
        </p:txBody>
      </p:sp>
      <p:sp>
        <p:nvSpPr>
          <p:cNvPr id="1350" name="Google Shape;1350;p38"/>
          <p:cNvSpPr txBox="1"/>
          <p:nvPr/>
        </p:nvSpPr>
        <p:spPr>
          <a:xfrm>
            <a:off x="1394825" y="2883950"/>
            <a:ext cx="30000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RBF Neural Network</a:t>
            </a:r>
            <a:endParaRPr sz="1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Centers = 1000 </a:t>
            </a:r>
            <a:endParaRPr sz="12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Sigma = 8</a:t>
            </a:r>
            <a:endParaRPr sz="12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Random centers</a:t>
            </a:r>
            <a:endParaRPr sz="12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p38"/>
          <p:cNvSpPr txBox="1"/>
          <p:nvPr/>
        </p:nvSpPr>
        <p:spPr>
          <a:xfrm>
            <a:off x="4784275" y="2883950"/>
            <a:ext cx="2949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RBF Neural Network torch</a:t>
            </a:r>
            <a:endParaRPr sz="1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38"/>
          <p:cNvSpPr txBox="1"/>
          <p:nvPr/>
        </p:nvSpPr>
        <p:spPr>
          <a:xfrm>
            <a:off x="6319775" y="3271775"/>
            <a:ext cx="194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lr=0.008, epochs=150 </a:t>
            </a:r>
            <a:endParaRPr sz="12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optimizer='adam' </a:t>
            </a:r>
            <a:endParaRPr sz="12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weight_decay = 1e-6</a:t>
            </a:r>
            <a:endParaRPr sz="1200"/>
          </a:p>
        </p:txBody>
      </p:sp>
      <p:sp>
        <p:nvSpPr>
          <p:cNvPr id="1353" name="Google Shape;1353;p38"/>
          <p:cNvSpPr txBox="1"/>
          <p:nvPr/>
        </p:nvSpPr>
        <p:spPr>
          <a:xfrm>
            <a:off x="4487300" y="3271775"/>
            <a:ext cx="174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Centers = 500</a:t>
            </a:r>
            <a:endParaRPr sz="12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Sigma = 2</a:t>
            </a:r>
            <a:endParaRPr sz="12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 per class</a:t>
            </a:r>
            <a:endParaRPr sz="12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4" name="Google Shape;1354;p38"/>
          <p:cNvSpPr txBox="1"/>
          <p:nvPr/>
        </p:nvSpPr>
        <p:spPr>
          <a:xfrm>
            <a:off x="4734200" y="40128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45.29</a:t>
            </a:r>
            <a:r>
              <a:rPr lang="en" sz="17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 Accuracy</a:t>
            </a:r>
            <a:endParaRPr sz="17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1.5321 Loss</a:t>
            </a:r>
            <a:r>
              <a:rPr lang="en" sz="17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1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Elapsed time 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290.37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1355" name="Google Shape;1355;p38"/>
          <p:cNvSpPr txBox="1"/>
          <p:nvPr/>
        </p:nvSpPr>
        <p:spPr>
          <a:xfrm>
            <a:off x="1394825" y="4012825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46.86% accuracy </a:t>
            </a:r>
            <a:endParaRPr sz="21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Elapsed time  89.44s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39"/>
          <p:cNvPicPr preferRelativeResize="0"/>
          <p:nvPr/>
        </p:nvPicPr>
        <p:blipFill rotWithShape="1">
          <a:blip r:embed="rId3">
            <a:alphaModFix/>
          </a:blip>
          <a:srcRect b="5390" l="26806" r="25400" t="7660"/>
          <a:stretch/>
        </p:blipFill>
        <p:spPr>
          <a:xfrm>
            <a:off x="-1175800" y="380412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39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432575" y="80775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39"/>
          <p:cNvSpPr txBox="1"/>
          <p:nvPr/>
        </p:nvSpPr>
        <p:spPr>
          <a:xfrm>
            <a:off x="1383450" y="385000"/>
            <a:ext cx="637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training and Results</a:t>
            </a:r>
            <a:endParaRPr i="0" sz="1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63" name="Google Shape;13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162" y="1401962"/>
            <a:ext cx="2091200" cy="16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162" y="3427172"/>
            <a:ext cx="2091200" cy="164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625" y="3182375"/>
            <a:ext cx="2530776" cy="188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39" title="Chart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214" y="1321134"/>
            <a:ext cx="2419197" cy="1802253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39"/>
          <p:cNvSpPr txBox="1"/>
          <p:nvPr/>
        </p:nvSpPr>
        <p:spPr>
          <a:xfrm>
            <a:off x="5334750" y="10018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RBF Neural Network</a:t>
            </a:r>
            <a:endParaRPr sz="1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68" name="Google Shape;1368;p39"/>
          <p:cNvSpPr txBox="1"/>
          <p:nvPr/>
        </p:nvSpPr>
        <p:spPr>
          <a:xfrm>
            <a:off x="532075" y="10018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RBF Neural Network torch</a:t>
            </a:r>
            <a:endParaRPr sz="1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69" name="Google Shape;1369;p39"/>
          <p:cNvSpPr txBox="1"/>
          <p:nvPr/>
        </p:nvSpPr>
        <p:spPr>
          <a:xfrm>
            <a:off x="5334750" y="30425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RBF Neural Network torch</a:t>
            </a:r>
            <a:endParaRPr sz="1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0"/>
          <p:cNvSpPr txBox="1"/>
          <p:nvPr>
            <p:ph type="title"/>
          </p:nvPr>
        </p:nvSpPr>
        <p:spPr>
          <a:xfrm>
            <a:off x="720000" y="351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1375" name="Google Shape;1375;p40"/>
          <p:cNvPicPr preferRelativeResize="0"/>
          <p:nvPr/>
        </p:nvPicPr>
        <p:blipFill rotWithShape="1">
          <a:blip r:embed="rId3">
            <a:alphaModFix/>
          </a:blip>
          <a:srcRect b="0" l="22008" r="18454" t="0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40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58">
            <a:off x="7558677" y="195471"/>
            <a:ext cx="1307872" cy="1171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7" name="Google Shape;1377;p40"/>
          <p:cNvGrpSpPr/>
          <p:nvPr/>
        </p:nvGrpSpPr>
        <p:grpSpPr>
          <a:xfrm>
            <a:off x="793870" y="512926"/>
            <a:ext cx="473870" cy="536703"/>
            <a:chOff x="4020665" y="1431080"/>
            <a:chExt cx="531542" cy="602023"/>
          </a:xfrm>
        </p:grpSpPr>
        <p:sp>
          <p:nvSpPr>
            <p:cNvPr id="1378" name="Google Shape;1378;p40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3" name="Google Shape;1393;p40"/>
          <p:cNvSpPr txBox="1"/>
          <p:nvPr>
            <p:ph idx="1" type="subTitle"/>
          </p:nvPr>
        </p:nvSpPr>
        <p:spPr>
          <a:xfrm>
            <a:off x="1489001" y="1322525"/>
            <a:ext cx="58581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Best result</a:t>
            </a:r>
            <a:r>
              <a:rPr lang="en"/>
              <a:t> : </a:t>
            </a:r>
            <a:r>
              <a:rPr lang="en">
                <a:solidFill>
                  <a:srgbClr val="4CDC8B"/>
                </a:solidFill>
              </a:rPr>
              <a:t>Multilayer perceptron with 3 layers 128 neurons</a:t>
            </a:r>
            <a:r>
              <a:rPr lang="en"/>
              <a:t>. </a:t>
            </a:r>
            <a:r>
              <a:rPr lang="en">
                <a:solidFill>
                  <a:schemeClr val="accent1"/>
                </a:solidFill>
              </a:rPr>
              <a:t>Acc </a:t>
            </a:r>
            <a:r>
              <a:rPr b="1" lang="en">
                <a:solidFill>
                  <a:schemeClr val="accent1"/>
                </a:solidFill>
              </a:rPr>
              <a:t>48% </a:t>
            </a:r>
            <a:r>
              <a:rPr lang="en">
                <a:solidFill>
                  <a:schemeClr val="accent1"/>
                </a:solidFill>
              </a:rPr>
              <a:t>loss </a:t>
            </a:r>
            <a:r>
              <a:rPr b="1" lang="en">
                <a:solidFill>
                  <a:schemeClr val="accent1"/>
                </a:solidFill>
              </a:rPr>
              <a:t>1.464 </a:t>
            </a:r>
            <a:r>
              <a:rPr lang="en">
                <a:solidFill>
                  <a:schemeClr val="accent1"/>
                </a:solidFill>
              </a:rPr>
              <a:t>time </a:t>
            </a:r>
            <a:r>
              <a:rPr b="1" lang="en">
                <a:solidFill>
                  <a:schemeClr val="accent1"/>
                </a:solidFill>
              </a:rPr>
              <a:t>168s</a:t>
            </a:r>
            <a:r>
              <a:rPr lang="en"/>
              <a:t> which could be </a:t>
            </a:r>
            <a:r>
              <a:rPr lang="en"/>
              <a:t>reduced using PCA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method that would be benefited the most from using PCA would be </a:t>
            </a:r>
            <a:r>
              <a:rPr lang="en">
                <a:solidFill>
                  <a:srgbClr val="4CDC8B"/>
                </a:solidFill>
              </a:rPr>
              <a:t>SVM with polynomial kernel</a:t>
            </a:r>
            <a:r>
              <a:rPr lang="en"/>
              <a:t>. Batched data (10% of original) elapsed time </a:t>
            </a:r>
            <a:r>
              <a:rPr b="1" lang="en">
                <a:solidFill>
                  <a:schemeClr val="accent1"/>
                </a:solidFill>
              </a:rPr>
              <a:t>203.72s</a:t>
            </a:r>
            <a:r>
              <a:rPr lang="en"/>
              <a:t>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Best accuracy and loss</a:t>
            </a:r>
            <a:r>
              <a:rPr lang="en"/>
              <a:t>: </a:t>
            </a:r>
            <a:r>
              <a:rPr lang="en">
                <a:solidFill>
                  <a:srgbClr val="4CDC8B"/>
                </a:solidFill>
              </a:rPr>
              <a:t>MLP with</a:t>
            </a:r>
            <a:r>
              <a:rPr lang="en"/>
              <a:t> </a:t>
            </a:r>
            <a:r>
              <a:rPr lang="en">
                <a:solidFill>
                  <a:srgbClr val="4CDC8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 Layers 256 neurons adam </a:t>
            </a:r>
            <a:r>
              <a:rPr lang="en">
                <a:solidFill>
                  <a:schemeClr val="accent1"/>
                </a:solidFill>
              </a:rPr>
              <a:t>Acc </a:t>
            </a:r>
            <a:r>
              <a:rPr lang="en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49% </a:t>
            </a:r>
            <a:r>
              <a:rPr lang="en">
                <a:solidFill>
                  <a:schemeClr val="accent1"/>
                </a:solidFill>
              </a:rPr>
              <a:t>loss</a:t>
            </a:r>
            <a:r>
              <a:rPr lang="en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1.357 </a:t>
            </a:r>
            <a:r>
              <a:rPr lang="en">
                <a:solidFill>
                  <a:schemeClr val="accent1"/>
                </a:solidFill>
              </a:rPr>
              <a:t>time</a:t>
            </a:r>
            <a:r>
              <a:rPr lang="en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412.73s. </a:t>
            </a:r>
            <a:r>
              <a:rPr lang="en">
                <a:solidFill>
                  <a:schemeClr val="accent1"/>
                </a:solidFill>
              </a:rPr>
              <a:t>It could benefit from PCA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Char char="●"/>
            </a:pPr>
            <a:r>
              <a:rPr b="1" lang="en"/>
              <a:t>Fastest method with good accuracy</a:t>
            </a:r>
            <a:r>
              <a:rPr lang="en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"/>
              <a:t>(with PCA) </a:t>
            </a:r>
            <a:r>
              <a:rPr lang="en">
                <a:solidFill>
                  <a:srgbClr val="4CDC8B"/>
                </a:solidFill>
              </a:rPr>
              <a:t>RBF Neural Network random centers: Centers 1000 Sigma 8</a:t>
            </a:r>
            <a:r>
              <a:rPr lang="en" sz="1200">
                <a:solidFill>
                  <a:schemeClr val="accent1"/>
                </a:solidFill>
              </a:rPr>
              <a:t>  </a:t>
            </a:r>
            <a:r>
              <a:rPr lang="en">
                <a:solidFill>
                  <a:schemeClr val="accent1"/>
                </a:solidFill>
              </a:rPr>
              <a:t>Acc </a:t>
            </a:r>
            <a:r>
              <a:rPr b="1" lang="en">
                <a:solidFill>
                  <a:schemeClr val="accent1"/>
                </a:solidFill>
              </a:rPr>
              <a:t>46.86%</a:t>
            </a:r>
            <a:r>
              <a:rPr lang="en">
                <a:solidFill>
                  <a:schemeClr val="accent1"/>
                </a:solidFill>
              </a:rPr>
              <a:t> time </a:t>
            </a:r>
            <a:r>
              <a:rPr b="1" lang="en">
                <a:solidFill>
                  <a:schemeClr val="accent1"/>
                </a:solidFill>
              </a:rPr>
              <a:t> 89.44s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